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4.6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"/>
  </p:sldMasterIdLst>
  <p:sldIdLst>
    <p:sldId id="256" r:id="rId3"/>
    <p:sldId id="279" r:id="rId4"/>
    <p:sldId id="257" r:id="rId5"/>
    <p:sldId id="263" r:id="rId6"/>
    <p:sldId id="258" r:id="rId7"/>
    <p:sldId id="264" r:id="rId8"/>
    <p:sldId id="259" r:id="rId9"/>
    <p:sldId id="260" r:id="rId10"/>
    <p:sldId id="261" r:id="rId11"/>
    <p:sldId id="285" r:id="rId12"/>
    <p:sldId id="286" r:id="rId13"/>
    <p:sldId id="283" r:id="rId14"/>
    <p:sldId id="265" r:id="rId15"/>
    <p:sldId id="266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VovandoR" initials="V" lastIdx="0" clrIdx="0">
    <p:extLst>
      <p:ext uri="{19B8F6BF-5375-455C-9EA6-DF929625EA0E}">
        <p15:presenceInfo xmlns:p15="http://schemas.microsoft.com/office/powerpoint/2012/main" xmlns="" userId="VovandoR" providerId="None"/>
      </p:ext>
    </p:extLst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6136" autoAdjust="0"/>
    <p:restoredTop sz="9466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slideMaster" Target="slideMasters/slideMaster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19.jpeg" /><Relationship Id="rId4" Type="http://schemas.openxmlformats.org/officeDocument/2006/relationships/image" Target="../media/image1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Relationship Id="rId6" Type="http://schemas.openxmlformats.org/officeDocument/2006/relationships/image" Target="../media/image2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Relationship Id="rId5" Type="http://schemas.openxmlformats.org/officeDocument/2006/relationships/image" Target="../media/image29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Relationship Id="rId6" Type="http://schemas.openxmlformats.org/officeDocument/2006/relationships/image" Target="../media/image1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604763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Муниципальное казенное дошкольное образовательное</a:t>
            </a:r>
            <a:endParaRPr lang="ru-RU"/>
          </a:p>
          <a:p>
            <a:r>
              <a:rPr lang="en-US"/>
              <a:t> учреждение – детский сад №2 «Золотой ключик» </a:t>
            </a:r>
            <a:endParaRPr lang="ru-RU"/>
          </a:p>
          <a:p>
            <a:r>
              <a:rPr lang="en-US"/>
              <a:t>Барабинского района Новосибирской области 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91680" y="1772816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Формирование предпосылок естественнонаучной грамотности у воспитанников среднего дошкольного возраста через реализацию программы в мире природы»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0112" y="472514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Выполнила: воспитатель</a:t>
            </a:r>
          </a:p>
          <a:p>
            <a:r>
              <a:rPr lang="ru-RU" smtClean="0"/>
              <a:t>Плотникова Наталья Викторовна</a:t>
            </a:r>
          </a:p>
        </p:txBody>
      </p:sp>
    </p:spTree>
    <p:extLst>
      <p:ext uri="{BB962C8B-B14F-4D97-AF65-F5344CB8AC3E}">
        <p14:creationId xmlns="" val="2920024643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G:\экология для РМО\IMG_20211122_17015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635896" y="727478"/>
            <a:ext cx="5201087" cy="363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340767"/>
            <a:ext cx="2304256" cy="4997179"/>
          </a:xfrm>
          <a:prstGeom prst="rect">
            <a:avLst/>
          </a:prstGeom>
        </p:spPr>
      </p:pic>
    </p:spTree>
    <p:extLst>
      <p:ext uri="{BB962C8B-B14F-4D97-AF65-F5344CB8AC3E}">
        <p14:creationId xmlns="" val="880297109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520" y="-106697"/>
            <a:ext cx="9252520" cy="6957392"/>
          </a:xfrm>
          <a:prstGeom prst="rect">
            <a:avLst/>
          </a:prstGeom>
        </p:spPr>
      </p:pic>
      <p:pic>
        <p:nvPicPr>
          <p:cNvPr id="20" name="Picture 5" descr="C:\Users\леха\Desktop\фото 2018\IMG_20181112_1442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306579"/>
            <a:ext cx="2550508" cy="3397935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27688"/>
            <a:ext cx="3770958" cy="28400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74" y="125857"/>
            <a:ext cx="4465780" cy="3041833"/>
          </a:xfrm>
          <a:prstGeom prst="rect">
            <a:avLst/>
          </a:prstGeom>
        </p:spPr>
      </p:pic>
      <p:pic>
        <p:nvPicPr>
          <p:cNvPr id="8" name="Рисунок 7" descr="G:\экология для РМО\IMG_20211122_17001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67944" y="4149080"/>
            <a:ext cx="4536504" cy="2555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val="4208008911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G:\IMG_20171026_1607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92" y="-66410"/>
            <a:ext cx="3888776" cy="5184576"/>
          </a:xfrm>
          <a:prstGeom prst="rect">
            <a:avLst/>
          </a:prstGeom>
          <a:noFill/>
        </p:spPr>
      </p:pic>
      <p:pic>
        <p:nvPicPr>
          <p:cNvPr id="8" name="Picture 6" descr="C:\Users\леха\Desktop\фото садик\IMG_20171026_1605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0"/>
            <a:ext cx="3943547" cy="5257629"/>
          </a:xfrm>
          <a:prstGeom prst="rect">
            <a:avLst/>
          </a:prstGeom>
          <a:noFill/>
        </p:spPr>
      </p:pic>
      <p:pic>
        <p:nvPicPr>
          <p:cNvPr id="9" name="Picture 2" descr="C:\Users\1\Desktop\конференция\IMG_20171026_1613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75856" y="3331240"/>
            <a:ext cx="2792768" cy="352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val="3423312564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72" y="0"/>
            <a:ext cx="2949792" cy="39330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3645024"/>
            <a:ext cx="3299299" cy="24744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29072"/>
            <a:ext cx="3112763" cy="4150351"/>
          </a:xfrm>
          <a:prstGeom prst="rect">
            <a:avLst/>
          </a:prstGeom>
        </p:spPr>
      </p:pic>
    </p:spTree>
    <p:extLst>
      <p:ext uri="{BB962C8B-B14F-4D97-AF65-F5344CB8AC3E}">
        <p14:creationId xmlns="" val="1872588739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12" y="-34600"/>
            <a:ext cx="9144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59632" y="1772816"/>
            <a:ext cx="6408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FFFF00"/>
                </a:solidFill>
                <a:latin typeface="Times New Roman" pitchFamily="18" charset="0"/>
                <a:ea typeface="Calibri" panose="020f0502020204030204" pitchFamily="34" charset="0"/>
              </a:rPr>
              <a:t>«Умейте открыть перед ребенком в окружающем мире что-то одно, но открыть так, чтобы кусочек жизни заиграл перед детьми всеми крас­ками радуги. Оставляйте всегда что-то недосказанное, чтобы ребенку захотелось еще и еще раз возвратиться к тому, что он узнал ».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3356992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FFFF00"/>
                </a:solidFill>
                <a:latin typeface="Times New Roman" pitchFamily="18" charset="0"/>
                <a:ea typeface="Calibri" panose="020f0502020204030204" pitchFamily="34" charset="0"/>
              </a:rPr>
              <a:t>В.А. </a:t>
            </a:r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ea typeface="Calibri" panose="020f0502020204030204" pitchFamily="34" charset="0"/>
              </a:rPr>
              <a:t>Сухомлинский</a:t>
            </a:r>
            <a:endParaRPr lang="ru-RU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val="3521759648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>
            <a:hlinkClick action="ppaction://noaction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403648" y="2413338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>
                <a:solidFill>
                  <a:srgbClr val="FFFF00"/>
                </a:solidFill>
              </a:rPr>
              <a:t>«Мои ученики будут узнавать новое не от меня;</a:t>
            </a:r>
            <a:br>
              <a:rPr lang="ru-RU" sz="2400">
                <a:solidFill>
                  <a:srgbClr val="FFFF00"/>
                </a:solidFill>
              </a:rPr>
            </a:br>
            <a:r>
              <a:rPr lang="ru-RU" sz="2400">
                <a:solidFill>
                  <a:srgbClr val="FFFF00"/>
                </a:solidFill>
              </a:rPr>
              <a:t>они будут открывать это новое сами.</a:t>
            </a:r>
            <a:br>
              <a:rPr lang="ru-RU" sz="2400">
                <a:solidFill>
                  <a:srgbClr val="FFFF00"/>
                </a:solidFill>
              </a:rPr>
            </a:br>
            <a:r>
              <a:rPr lang="ru-RU" sz="2400">
                <a:solidFill>
                  <a:srgbClr val="FFFF00"/>
                </a:solidFill>
              </a:rPr>
              <a:t>Моя главная задача — помочь им раскрыться,</a:t>
            </a:r>
            <a:br>
              <a:rPr lang="ru-RU" sz="2400">
                <a:solidFill>
                  <a:srgbClr val="FFFF00"/>
                </a:solidFill>
              </a:rPr>
            </a:br>
            <a:r>
              <a:rPr lang="ru-RU" sz="2400">
                <a:solidFill>
                  <a:srgbClr val="FFFF00"/>
                </a:solidFill>
              </a:rPr>
              <a:t>развить собственные идеи».</a:t>
            </a:r>
            <a:br>
              <a:rPr lang="ru-RU" sz="2400">
                <a:solidFill>
                  <a:srgbClr val="FFFF00"/>
                </a:solidFill>
              </a:rPr>
            </a:br>
            <a:r>
              <a:rPr lang="ru-RU" sz="2400">
                <a:solidFill>
                  <a:srgbClr val="FFFF00"/>
                </a:solidFill>
              </a:rPr>
              <a:t>Иоган. Г. Песталоцци</a:t>
            </a:r>
          </a:p>
        </p:txBody>
      </p:sp>
    </p:spTree>
    <p:extLst>
      <p:ext uri="{BB962C8B-B14F-4D97-AF65-F5344CB8AC3E}">
        <p14:creationId xmlns="" val="2791256348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Группа 42"/>
          <p:cNvGrpSpPr/>
          <p:nvPr/>
        </p:nvGrpSpPr>
        <p:grpSpPr>
          <a:xfrm>
            <a:off x="1547664" y="1772816"/>
            <a:ext cx="5092699" cy="4914900"/>
            <a:chOff x="785786" y="1500174"/>
            <a:chExt cx="3929090" cy="4143405"/>
          </a:xfrm>
        </p:grpSpPr>
        <p:grpSp>
          <p:nvGrpSpPr>
            <p:cNvPr id="6" name="Группа 37"/>
            <p:cNvGrpSpPr/>
            <p:nvPr/>
          </p:nvGrpSpPr>
          <p:grpSpPr>
            <a:xfrm>
              <a:off x="785786" y="1500174"/>
              <a:ext cx="3929090" cy="4143405"/>
              <a:chOff x="2428860" y="1571612"/>
              <a:chExt cx="4500594" cy="4286281"/>
            </a:xfrm>
          </p:grpSpPr>
          <p:grpSp>
            <p:nvGrpSpPr>
              <p:cNvPr id="8" name="Группа 13"/>
              <p:cNvGrpSpPr/>
              <p:nvPr/>
            </p:nvGrpSpPr>
            <p:grpSpPr>
              <a:xfrm>
                <a:off x="2428860" y="1571612"/>
                <a:ext cx="4500594" cy="4286281"/>
                <a:chOff x="1500166" y="1643050"/>
                <a:chExt cx="4500594" cy="4286281"/>
              </a:xfrm>
            </p:grpSpPr>
            <p:sp>
              <p:nvSpPr>
                <p:cNvPr id="16" name="Прямоугольник 15"/>
                <p:cNvSpPr/>
                <p:nvPr/>
              </p:nvSpPr>
              <p:spPr>
                <a:xfrm>
                  <a:off x="1500166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2973276" y="4451973"/>
                  <a:ext cx="1554372" cy="1477358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1500166" y="450057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1500166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3000364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4500562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4500562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000364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4500562" y="450057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9" name="Прямоугольник 8"/>
              <p:cNvSpPr/>
              <p:nvPr/>
            </p:nvSpPr>
            <p:spPr>
              <a:xfrm>
                <a:off x="2999769" y="1999268"/>
                <a:ext cx="643834" cy="6434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4358281" y="1999268"/>
                <a:ext cx="856362" cy="643428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5858479" y="1929288"/>
                <a:ext cx="714677" cy="7134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5864729" y="3418309"/>
                <a:ext cx="643836" cy="6434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Равнобедренный треугольник 12"/>
              <p:cNvSpPr/>
              <p:nvPr/>
            </p:nvSpPr>
            <p:spPr>
              <a:xfrm>
                <a:off x="2714314" y="3286125"/>
                <a:ext cx="858447" cy="643428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2643471" y="4928713"/>
                <a:ext cx="714678" cy="71535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5702208" y="4823743"/>
                <a:ext cx="856364" cy="643429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7" name="Овал 6"/>
            <p:cNvSpPr/>
            <p:nvPr/>
          </p:nvSpPr>
          <p:spPr>
            <a:xfrm>
              <a:off x="2357422" y="3213909"/>
              <a:ext cx="714876" cy="71593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3050" y="-29163"/>
            <a:ext cx="9174076" cy="68805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1268760"/>
            <a:ext cx="5976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ru-RU" sz="2400" b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Актуальность программы заключается в том, что она:</a:t>
            </a:r>
            <a:endParaRPr lang="ru-RU" sz="2400" b="1">
              <a:solidFill>
                <a:srgbClr val="FFFF00"/>
              </a:solidFill>
              <a:ea typeface="Calibri"/>
              <a:cs typeface="Times New Roman"/>
            </a:endParaRPr>
          </a:p>
          <a:p>
            <a:pPr>
              <a:spcAft>
                <a:spcPct val="0"/>
              </a:spcAft>
            </a:pPr>
            <a:r>
              <a:rPr lang="ru-RU" sz="240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- Способствует формированию целостной картины мира и расширению кругозора.</a:t>
            </a:r>
            <a:endParaRPr lang="ru-RU" sz="2400">
              <a:solidFill>
                <a:srgbClr val="FFFF00"/>
              </a:solidFill>
              <a:ea typeface="Calibri"/>
              <a:cs typeface="Times New Roman"/>
            </a:endParaRPr>
          </a:p>
          <a:p>
            <a:pPr>
              <a:spcAft>
                <a:spcPct val="0"/>
              </a:spcAft>
            </a:pPr>
            <a:r>
              <a:rPr lang="ru-RU" sz="240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- Направлена на освоение детьми задач образовательных областей:</a:t>
            </a:r>
            <a:endParaRPr lang="ru-RU" sz="2400">
              <a:solidFill>
                <a:srgbClr val="FFFF00"/>
              </a:solidFill>
              <a:ea typeface="Calibri"/>
              <a:cs typeface="Times New Roman"/>
            </a:endParaRPr>
          </a:p>
          <a:p>
            <a:pPr>
              <a:spcAft>
                <a:spcPct val="0"/>
              </a:spcAft>
            </a:pPr>
            <a:r>
              <a:rPr lang="ru-RU" sz="240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коммуникативно-личностное развитие;</a:t>
            </a:r>
            <a:endParaRPr lang="ru-RU" sz="2400">
              <a:solidFill>
                <a:srgbClr val="FFFF00"/>
              </a:solidFill>
              <a:ea typeface="Calibri"/>
              <a:cs typeface="Times New Roman"/>
            </a:endParaRPr>
          </a:p>
          <a:p>
            <a:pPr>
              <a:spcAft>
                <a:spcPct val="0"/>
              </a:spcAft>
            </a:pPr>
            <a:r>
              <a:rPr lang="ru-RU" sz="240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познавательно-речевое развитие;</a:t>
            </a:r>
            <a:endParaRPr lang="ru-RU" sz="2400">
              <a:solidFill>
                <a:srgbClr val="FFFF00"/>
              </a:solidFill>
              <a:ea typeface="Calibri"/>
              <a:cs typeface="Times New Roman"/>
            </a:endParaRPr>
          </a:p>
          <a:p>
            <a:pPr>
              <a:spcAft>
                <a:spcPct val="0"/>
              </a:spcAft>
            </a:pPr>
            <a:r>
              <a:rPr lang="ru-RU" sz="240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художественно-эстетическое развитие;</a:t>
            </a:r>
            <a:endParaRPr lang="ru-RU" sz="2400">
              <a:solidFill>
                <a:srgbClr val="FFFF00"/>
              </a:solidFill>
              <a:ea typeface="Calibri"/>
              <a:cs typeface="Times New Roman"/>
            </a:endParaRPr>
          </a:p>
          <a:p>
            <a:pPr>
              <a:spcAft>
                <a:spcPct val="0"/>
              </a:spcAft>
            </a:pPr>
            <a:r>
              <a:rPr lang="ru-RU" sz="240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физическое развитие.</a:t>
            </a:r>
            <a:endParaRPr lang="ru-RU" sz="2400">
              <a:solidFill>
                <a:srgbClr val="FFFF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val="3768310466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03888" cy="6858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07704" y="76470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rgbClr val="FFFF00"/>
                </a:solidFill>
              </a:rPr>
              <a:t>Традиционные праздники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690519"/>
            <a:ext cx="4038600" cy="30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88024" y="3201114"/>
            <a:ext cx="4038600" cy="314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val="3936507429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97463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19672" y="836712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>
                <a:solidFill>
                  <a:srgbClr val="FFFF00"/>
                </a:solidFill>
              </a:rPr>
              <a:t>Выставка: «Праздник урожая»</a:t>
            </a:r>
          </a:p>
        </p:txBody>
      </p:sp>
      <p:pic>
        <p:nvPicPr>
          <p:cNvPr id="16" name="Picture 3" descr="G:\экология для РМО\фото по экологии\IMG_20140929_120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265" y="2192702"/>
            <a:ext cx="403013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G:\экология для РМО\фото по экологии\IMG_20140929_1202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73792" y="3933056"/>
            <a:ext cx="46736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val="3465284315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57" y="-26438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5776" y="764704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solidFill>
                  <a:srgbClr val="FFFF00"/>
                </a:solidFill>
              </a:rPr>
              <a:t>Дипломы</a:t>
            </a:r>
          </a:p>
        </p:txBody>
      </p:sp>
      <p:pic>
        <p:nvPicPr>
          <p:cNvPr id="17" name="Picture 2" descr="G:\экология для РМО\палькина сентябр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0" y="1614263"/>
            <a:ext cx="3162300" cy="223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G:\экология для РМО\проект осень чудная пора октябр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92080" y="1727395"/>
            <a:ext cx="3170554" cy="424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510" y="4176349"/>
            <a:ext cx="3600400" cy="2626870"/>
          </a:xfrm>
          <a:prstGeom prst="rect">
            <a:avLst/>
          </a:prstGeom>
        </p:spPr>
      </p:pic>
    </p:spTree>
    <p:extLst>
      <p:ext uri="{BB962C8B-B14F-4D97-AF65-F5344CB8AC3E}">
        <p14:creationId xmlns="" val="415064325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2520" cy="70288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39752" y="692696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>
                <a:solidFill>
                  <a:srgbClr val="FFFF00"/>
                </a:solidFill>
              </a:rPr>
              <a:t>Огород на подоконнике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46370"/>
            <a:ext cx="3347864" cy="29539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97025" y="4025724"/>
            <a:ext cx="3414043" cy="25922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9215" y="1177572"/>
            <a:ext cx="2510519" cy="2812962"/>
          </a:xfrm>
          <a:prstGeom prst="rect">
            <a:avLst/>
          </a:prstGeom>
        </p:spPr>
      </p:pic>
    </p:spTree>
    <p:extLst>
      <p:ext uri="{BB962C8B-B14F-4D97-AF65-F5344CB8AC3E}">
        <p14:creationId xmlns="" val="2551188056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03888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08" y="2813449"/>
            <a:ext cx="1693389" cy="36724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6622" y="332656"/>
            <a:ext cx="2072438" cy="47879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7647" y="2420888"/>
            <a:ext cx="1910818" cy="41439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26" y="116632"/>
            <a:ext cx="1869182" cy="3789040"/>
          </a:xfrm>
          <a:prstGeom prst="rect">
            <a:avLst/>
          </a:prstGeom>
        </p:spPr>
      </p:pic>
    </p:spTree>
    <p:extLst>
      <p:ext uri="{BB962C8B-B14F-4D97-AF65-F5344CB8AC3E}">
        <p14:creationId xmlns="" val="3368898696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40" y="332656"/>
            <a:ext cx="3948609" cy="29614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512414" y="1157325"/>
            <a:ext cx="4221088" cy="25717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311510"/>
            <a:ext cx="2009821" cy="3573015"/>
          </a:xfrm>
          <a:prstGeom prst="rect">
            <a:avLst/>
          </a:prstGeom>
        </p:spPr>
      </p:pic>
    </p:spTree>
    <p:extLst>
      <p:ext uri="{BB962C8B-B14F-4D97-AF65-F5344CB8AC3E}">
        <p14:creationId xmlns="" val="1922011554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tags/tag1.xml><?xml version="1.0" encoding="utf-8"?>
<p:tagLst xmlns:p="http://schemas.openxmlformats.org/presentationml/2006/main">
  <p:tag name="AS_NET" val="6.0.33"/>
  <p:tag name="AS_OS" val="Microsoft Windows NT 10.0.20348.0"/>
  <p:tag name="AS_RELEASE_DATE" val="2024.06.14"/>
  <p:tag name="AS_TITLE" val="Aspose.Slides for .NET6"/>
  <p:tag name="AS_VERSION" val="24.6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20</Paragraphs>
  <Slides>14</Slides>
  <Notes>0</Notes>
  <TotalTime>772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18">
      <vt:lpstr>Arial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24.0600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VovandoR</dc:creator>
  <cp:lastModifiedBy>Пользователь</cp:lastModifiedBy>
  <cp:revision>77</cp:revision>
  <dcterms:created xsi:type="dcterms:W3CDTF">2021-10-23T05:32:41Z</dcterms:created>
  <dcterms:modified xsi:type="dcterms:W3CDTF">2024-10-29T08:28:06Z</dcterms:modified>
</cp:coreProperties>
</file>